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0" r:id="rId4"/>
    <p:sldId id="271" r:id="rId5"/>
    <p:sldId id="272" r:id="rId6"/>
    <p:sldId id="273" r:id="rId7"/>
    <p:sldId id="274" r:id="rId8"/>
    <p:sldId id="269" r:id="rId9"/>
  </p:sldIdLst>
  <p:sldSz cx="18288000" cy="10287000"/>
  <p:notesSz cx="6858000" cy="9144000"/>
  <p:embeddedFontLst>
    <p:embeddedFont>
      <p:font typeface="Kaisei HarunoUmi Bold" panose="020B0600000101010101" charset="-128"/>
      <p:bold r:id="rId10"/>
    </p:embeddedFont>
    <p:embeddedFont>
      <p:font typeface="Poppins SemiBold" panose="00000700000000000000" pitchFamily="2" charset="0"/>
      <p:bold r:id="rId11"/>
      <p:boldItalic r:id="rId12"/>
    </p:embeddedFont>
    <p:embeddedFont>
      <p:font typeface="Urbanist Bold" panose="020B0600000101010101" charset="0"/>
      <p:bold r:id="rId13"/>
    </p:embeddedFont>
    <p:embeddedFont>
      <p:font typeface="Urbanist Light" panose="020B0600000101010101" charset="0"/>
      <p:regular r:id="rId14"/>
    </p:embeddedFont>
    <p:embeddedFont>
      <p:font typeface="Urbanist Regular" panose="020B0600000101010101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50" y="16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49300" y="595194"/>
            <a:ext cx="8902700" cy="419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87980"/>
              </a:lnSpc>
            </a:pPr>
            <a:r>
              <a:rPr lang="en-US" sz="13400" b="0" i="0" u="none" strike="noStrike" spc="-1100" dirty="0">
                <a:solidFill>
                  <a:srgbClr val="90BEFF"/>
                </a:solidFill>
                <a:latin typeface="Kaisei HarunoUmi Bold"/>
              </a:rPr>
              <a:t>A </a:t>
            </a:r>
            <a:r>
              <a:rPr lang="en-US" sz="13400" spc="-1100" dirty="0">
                <a:solidFill>
                  <a:srgbClr val="90BEFF"/>
                </a:solidFill>
                <a:latin typeface="Kaisei HarunoUmi Bold"/>
              </a:rPr>
              <a:t>B</a:t>
            </a:r>
            <a:r>
              <a:rPr lang="en-US" sz="13400" b="0" i="0" u="none" strike="noStrike" spc="-1100" dirty="0">
                <a:solidFill>
                  <a:srgbClr val="90BEFF"/>
                </a:solidFill>
                <a:latin typeface="Kaisei HarunoUmi Bold"/>
              </a:rPr>
              <a:t>elgium</a:t>
            </a:r>
          </a:p>
          <a:p>
            <a:pPr lvl="0">
              <a:lnSpc>
                <a:spcPct val="87980"/>
              </a:lnSpc>
            </a:pPr>
            <a:r>
              <a:rPr lang="en-US" sz="13400" spc="-1100" dirty="0">
                <a:solidFill>
                  <a:srgbClr val="FFFFFF"/>
                </a:solidFill>
                <a:latin typeface="Kaisei HarunoUmi Bold"/>
              </a:rPr>
              <a:t>Translator</a:t>
            </a:r>
            <a:endParaRPr lang="en-US" sz="13400" b="0" i="0" u="none" strike="noStrike" spc="-1100" dirty="0">
              <a:solidFill>
                <a:srgbClr val="FFFFFF"/>
              </a:solidFill>
              <a:latin typeface="Kaisei HarunoUmi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019300" y="9118600"/>
            <a:ext cx="4216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 dirty="0">
                <a:solidFill>
                  <a:srgbClr val="FFFFFF"/>
                </a:solidFill>
                <a:latin typeface="Urbanist Regular"/>
              </a:rPr>
              <a:t>Presented by Geun Woo Kim</a:t>
            </a:r>
            <a:endParaRPr lang="en-US" sz="2200" b="0" i="0" u="none" strike="noStrike" dirty="0">
              <a:solidFill>
                <a:srgbClr val="FFFFFF"/>
              </a:solidFill>
              <a:latin typeface="Urbanist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14400" y="4366730"/>
            <a:ext cx="7989627" cy="3898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99600"/>
              </a:lnSpc>
            </a:pPr>
            <a:r>
              <a:rPr lang="en-US" sz="2000" dirty="0">
                <a:solidFill>
                  <a:srgbClr val="FFFFFF"/>
                </a:solidFill>
                <a:latin typeface="Urbanist Light"/>
              </a:rPr>
              <a:t>The program allows users to select a total of five languages, including English, French, Dutch, German and Korean, which are commonly used in Belgium,</a:t>
            </a:r>
          </a:p>
          <a:p>
            <a:pPr lvl="0">
              <a:lnSpc>
                <a:spcPct val="99600"/>
              </a:lnSpc>
            </a:pPr>
            <a:endParaRPr lang="en-US" sz="2000" dirty="0">
              <a:solidFill>
                <a:srgbClr val="FFFFFF"/>
              </a:solidFill>
              <a:latin typeface="Urbanist Light"/>
            </a:endParaRPr>
          </a:p>
          <a:p>
            <a:pPr lvl="0">
              <a:lnSpc>
                <a:spcPct val="99600"/>
              </a:lnSpc>
            </a:pPr>
            <a:r>
              <a:rPr lang="en-US" sz="2000" dirty="0">
                <a:solidFill>
                  <a:srgbClr val="FFFFFF"/>
                </a:solidFill>
                <a:latin typeface="Urbanist Light"/>
              </a:rPr>
              <a:t>and automatically translates the text into the language of their choice when they input text from all over the world.</a:t>
            </a:r>
          </a:p>
          <a:p>
            <a:pPr lvl="0">
              <a:lnSpc>
                <a:spcPct val="99600"/>
              </a:lnSpc>
            </a:pPr>
            <a:endParaRPr lang="en-US" sz="2000" dirty="0">
              <a:solidFill>
                <a:srgbClr val="FFFFFF"/>
              </a:solidFill>
              <a:latin typeface="Urbanist Light"/>
            </a:endParaRPr>
          </a:p>
          <a:p>
            <a:pPr lvl="0">
              <a:lnSpc>
                <a:spcPct val="99600"/>
              </a:lnSpc>
            </a:pPr>
            <a:r>
              <a:rPr lang="en-US" sz="2000" dirty="0">
                <a:solidFill>
                  <a:srgbClr val="FFFFFF"/>
                </a:solidFill>
                <a:latin typeface="Urbanist Light"/>
              </a:rPr>
              <a:t>The program will also be registered in a Chrome extension program.</a:t>
            </a:r>
          </a:p>
          <a:p>
            <a:pPr lvl="0">
              <a:lnSpc>
                <a:spcPct val="99600"/>
              </a:lnSpc>
            </a:pPr>
            <a:endParaRPr lang="en-US" sz="2000" dirty="0">
              <a:solidFill>
                <a:srgbClr val="FFFFFF"/>
              </a:solidFill>
              <a:latin typeface="Urbanist Light"/>
            </a:endParaRPr>
          </a:p>
          <a:p>
            <a:pPr lvl="0">
              <a:lnSpc>
                <a:spcPct val="99600"/>
              </a:lnSpc>
            </a:pPr>
            <a:r>
              <a:rPr lang="en-US" sz="2000" dirty="0">
                <a:solidFill>
                  <a:srgbClr val="FFFFFF"/>
                </a:solidFill>
                <a:latin typeface="Urbanist Light"/>
              </a:rPr>
              <a:t>And </a:t>
            </a:r>
            <a:r>
              <a:rPr lang="en-US" sz="2000" dirty="0" err="1">
                <a:solidFill>
                  <a:srgbClr val="FFFFFF"/>
                </a:solidFill>
                <a:latin typeface="Urbanist Light"/>
              </a:rPr>
              <a:t>i</a:t>
            </a:r>
            <a:r>
              <a:rPr lang="en-US" sz="2000" dirty="0">
                <a:solidFill>
                  <a:srgbClr val="FFFFFF"/>
                </a:solidFill>
                <a:latin typeface="Urbanist Light"/>
              </a:rPr>
              <a:t> can change the main screen language</a:t>
            </a:r>
            <a:endParaRPr lang="en-US" sz="2000" b="0" i="0" u="none" strike="noStrike" dirty="0">
              <a:solidFill>
                <a:srgbClr val="FFFFFF"/>
              </a:solidFill>
              <a:latin typeface="Urbanist Light"/>
            </a:endParaRPr>
          </a:p>
        </p:txBody>
      </p:sp>
      <p:pic>
        <p:nvPicPr>
          <p:cNvPr id="10" name="그림 9" descr="인간의 얼굴, 사람, 눈썹, 턱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8264209-827D-7245-BEC3-A9066B07D1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45" y="8283448"/>
            <a:ext cx="1258824" cy="16703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3746500"/>
            <a:ext cx="787400" cy="787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4978400"/>
            <a:ext cx="787400" cy="787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6223000"/>
            <a:ext cx="787400" cy="7874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524000" y="1244600"/>
            <a:ext cx="11353800" cy="208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86320"/>
              </a:lnSpc>
            </a:pPr>
            <a:r>
              <a:rPr lang="en-US" sz="11700" b="0" i="0" u="none" strike="noStrike" spc="-900" dirty="0">
                <a:solidFill>
                  <a:srgbClr val="000000"/>
                </a:solidFill>
                <a:latin typeface="Kaisei HarunoUmi Bold"/>
              </a:rPr>
              <a:t>Table of Contents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641600" y="3937000"/>
            <a:ext cx="58801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99600"/>
              </a:lnSpc>
            </a:pPr>
            <a:r>
              <a:rPr lang="en-US" altLang="ko-KR" sz="2400" dirty="0"/>
              <a:t>Title</a:t>
            </a:r>
            <a:endParaRPr lang="en-US" sz="2200" b="0" i="0" u="none" strike="noStrike" dirty="0">
              <a:solidFill>
                <a:srgbClr val="000000"/>
              </a:solidFill>
              <a:latin typeface="Urbanist Regula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641600" y="5168900"/>
            <a:ext cx="58801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99600"/>
              </a:lnSpc>
            </a:pPr>
            <a:r>
              <a:rPr lang="en-US" altLang="ko-KR" sz="2400" dirty="0"/>
              <a:t>Core Features</a:t>
            </a:r>
            <a:endParaRPr lang="en-US" sz="2200" b="0" i="0" u="none" strike="noStrike" dirty="0">
              <a:solidFill>
                <a:srgbClr val="000000"/>
              </a:solidFill>
              <a:latin typeface="Urbanist Regula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641600" y="6413500"/>
            <a:ext cx="58801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99600"/>
              </a:lnSpc>
            </a:pPr>
            <a:r>
              <a:rPr lang="en-US" altLang="ko-KR" sz="2400" dirty="0"/>
              <a:t>How It Works</a:t>
            </a:r>
            <a:endParaRPr lang="en-US" sz="2200" b="0" i="0" u="none" strike="noStrike" dirty="0">
              <a:solidFill>
                <a:srgbClr val="000000"/>
              </a:solidFill>
              <a:latin typeface="Urbanist Regular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511300" y="3962400"/>
            <a:ext cx="8001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2A3EBA"/>
                </a:solidFill>
                <a:latin typeface="Urbanist Bold"/>
              </a:rPr>
              <a:t>01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511300" y="5181600"/>
            <a:ext cx="8001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2A3EBA"/>
                </a:solidFill>
                <a:latin typeface="Urbanist Bold"/>
              </a:rPr>
              <a:t>02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11300" y="6426200"/>
            <a:ext cx="8001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2A3EBA"/>
                </a:solidFill>
                <a:latin typeface="Urbanist Bold"/>
              </a:rPr>
              <a:t>03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1341960-697C-D01F-B8B2-0A2D62D20502}"/>
              </a:ext>
            </a:extLst>
          </p:cNvPr>
          <p:cNvGrpSpPr/>
          <p:nvPr/>
        </p:nvGrpSpPr>
        <p:grpSpPr>
          <a:xfrm>
            <a:off x="9766302" y="3594100"/>
            <a:ext cx="7010400" cy="787400"/>
            <a:chOff x="1511300" y="7442200"/>
            <a:chExt cx="7010400" cy="7874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11300" y="7442200"/>
              <a:ext cx="787400" cy="787400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2641600" y="7632700"/>
              <a:ext cx="5880100" cy="393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>
                <a:lnSpc>
                  <a:spcPct val="99600"/>
                </a:lnSpc>
              </a:pPr>
              <a:r>
                <a:rPr lang="en-US" altLang="ko-KR" sz="2400" dirty="0"/>
                <a:t>Technical Overview</a:t>
              </a:r>
              <a:endParaRPr lang="en-US" sz="2200" b="0" i="0" u="none" strike="noStrike" dirty="0">
                <a:solidFill>
                  <a:srgbClr val="000000"/>
                </a:solidFill>
                <a:latin typeface="Urbanist Regular"/>
              </a:endParaRP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511300" y="7645400"/>
              <a:ext cx="800100" cy="393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2200" b="0" i="0" u="none" strike="noStrike">
                  <a:solidFill>
                    <a:srgbClr val="2A3EBA"/>
                  </a:solidFill>
                  <a:latin typeface="Urbanist Bold"/>
                </a:rPr>
                <a:t>04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0625A20-F3C4-FB3F-64A7-0DE5750B76C0}"/>
              </a:ext>
            </a:extLst>
          </p:cNvPr>
          <p:cNvGrpSpPr/>
          <p:nvPr/>
        </p:nvGrpSpPr>
        <p:grpSpPr>
          <a:xfrm>
            <a:off x="9766302" y="4929155"/>
            <a:ext cx="7010400" cy="787400"/>
            <a:chOff x="10198100" y="3746500"/>
            <a:chExt cx="7010400" cy="787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98100" y="3746500"/>
              <a:ext cx="787400" cy="787400"/>
            </a:xfrm>
            <a:prstGeom prst="rect">
              <a:avLst/>
            </a:prstGeom>
          </p:spPr>
        </p:pic>
        <p:sp>
          <p:nvSpPr>
            <p:cNvPr id="15" name="TextBox 15"/>
            <p:cNvSpPr txBox="1"/>
            <p:nvPr/>
          </p:nvSpPr>
          <p:spPr>
            <a:xfrm>
              <a:off x="11328400" y="3937000"/>
              <a:ext cx="5880100" cy="393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>
                <a:lnSpc>
                  <a:spcPct val="99600"/>
                </a:lnSpc>
              </a:pPr>
              <a:r>
                <a:rPr lang="en-US" altLang="ko-KR" sz="2400" dirty="0"/>
                <a:t>Code Highlight</a:t>
              </a:r>
              <a:endParaRPr lang="en-US" sz="2200" b="0" i="0" u="none" strike="noStrike" dirty="0">
                <a:solidFill>
                  <a:srgbClr val="000000"/>
                </a:solidFill>
                <a:latin typeface="Urbanist Regular"/>
              </a:endParaRP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0210800" y="3962400"/>
              <a:ext cx="800100" cy="393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2200" b="0" i="0" u="none" strike="noStrike" dirty="0">
                  <a:solidFill>
                    <a:srgbClr val="2A3EBA"/>
                  </a:solidFill>
                  <a:latin typeface="Urbanist Bold"/>
                </a:rPr>
                <a:t>05</a:t>
              </a: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6522700" y="9207500"/>
            <a:ext cx="1003300" cy="304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endParaRPr lang="en-US" sz="1700" b="0" i="0" u="none" strike="noStrike" dirty="0">
              <a:solidFill>
                <a:srgbClr val="9E9E9E"/>
              </a:solidFill>
              <a:latin typeface="Urbanist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704D2-D858-829A-CCF9-4BFCCA81D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47CA13DB-4C96-B187-BA0F-67A820C16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88" y="348716"/>
            <a:ext cx="17699912" cy="974778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CEE68604-E323-2D4D-5450-2C1C752E1D3C}"/>
              </a:ext>
            </a:extLst>
          </p:cNvPr>
          <p:cNvSpPr txBox="1"/>
          <p:nvPr/>
        </p:nvSpPr>
        <p:spPr>
          <a:xfrm>
            <a:off x="5257800" y="706405"/>
            <a:ext cx="8962053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7100" b="0" i="0" u="none" strike="noStrike" spc="-300" dirty="0">
                <a:solidFill>
                  <a:schemeClr val="bg2"/>
                </a:solidFill>
                <a:latin typeface="Kaisei HarunoUmi Bold"/>
              </a:rPr>
              <a:t>Title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1F3E3F88-68CB-25B8-AB68-738854D0FBB4}"/>
              </a:ext>
            </a:extLst>
          </p:cNvPr>
          <p:cNvSpPr txBox="1"/>
          <p:nvPr/>
        </p:nvSpPr>
        <p:spPr>
          <a:xfrm>
            <a:off x="7467600" y="657678"/>
            <a:ext cx="1371600" cy="104373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200" b="0" i="0" u="none" strike="noStrike" dirty="0">
                <a:solidFill>
                  <a:srgbClr val="FFFFFF"/>
                </a:solidFill>
                <a:latin typeface="Poppins SemiBold"/>
              </a:rPr>
              <a:t>01.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E7EA8AE7-1073-1D14-7A3F-C6970E817817}"/>
              </a:ext>
            </a:extLst>
          </p:cNvPr>
          <p:cNvSpPr txBox="1"/>
          <p:nvPr/>
        </p:nvSpPr>
        <p:spPr>
          <a:xfrm>
            <a:off x="762000" y="3311994"/>
            <a:ext cx="16471900" cy="531130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24499"/>
              </a:lnSpc>
            </a:pPr>
            <a:r>
              <a:rPr lang="en-US" altLang="ko-KR" sz="5200" b="1" dirty="0">
                <a:solidFill>
                  <a:schemeClr val="bg1"/>
                </a:solidFill>
              </a:rPr>
              <a:t>Description</a:t>
            </a:r>
            <a:r>
              <a:rPr lang="en-US" altLang="ko-KR" sz="5200" dirty="0">
                <a:solidFill>
                  <a:schemeClr val="bg1"/>
                </a:solidFill>
              </a:rPr>
              <a:t>: A Chrome extension that automatically translates text from any language into a specified language among Korean, English, French, Dutch, and German.</a:t>
            </a:r>
          </a:p>
          <a:p>
            <a:pPr lvl="0">
              <a:lnSpc>
                <a:spcPct val="124499"/>
              </a:lnSpc>
            </a:pPr>
            <a:endParaRPr lang="en-US" sz="5200" b="0" i="0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5200" b="1" dirty="0">
                <a:solidFill>
                  <a:schemeClr val="bg1"/>
                </a:solidFill>
              </a:rPr>
              <a:t>Technology</a:t>
            </a:r>
            <a:r>
              <a:rPr lang="en-US" altLang="ko-KR" sz="5200" dirty="0">
                <a:solidFill>
                  <a:schemeClr val="bg1"/>
                </a:solidFill>
              </a:rPr>
              <a:t>: Built as a Chrome extension using </a:t>
            </a:r>
            <a:r>
              <a:rPr lang="en-US" altLang="ko-KR" sz="5200" b="1" dirty="0">
                <a:solidFill>
                  <a:schemeClr val="bg1"/>
                </a:solidFill>
              </a:rPr>
              <a:t>HTML, CSS, and JavaScript</a:t>
            </a:r>
            <a:r>
              <a:rPr lang="en-US" altLang="ko-KR" sz="5200" dirty="0">
                <a:solidFill>
                  <a:schemeClr val="bg1"/>
                </a:solidFill>
              </a:rPr>
              <a:t>.</a:t>
            </a:r>
            <a:endParaRPr lang="en-US" sz="5200" b="0" i="0" u="none" strike="noStrike" dirty="0">
              <a:solidFill>
                <a:schemeClr val="bg1"/>
              </a:solidFill>
              <a:latin typeface="Urbanist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31279799-2A81-0BFA-4682-98891757719E}"/>
              </a:ext>
            </a:extLst>
          </p:cNvPr>
          <p:cNvSpPr txBox="1"/>
          <p:nvPr/>
        </p:nvSpPr>
        <p:spPr>
          <a:xfrm>
            <a:off x="16522700" y="9207500"/>
            <a:ext cx="1003300" cy="304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endParaRPr lang="en-US" sz="1700" b="0" i="0" u="none" strike="noStrike" dirty="0">
              <a:solidFill>
                <a:srgbClr val="9E9E9E"/>
              </a:solidFill>
              <a:latin typeface="Urbanist Bold"/>
            </a:endParaRP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6A728A1C-BEFD-8658-C4F2-4CD2C157E4EE}"/>
              </a:ext>
            </a:extLst>
          </p:cNvPr>
          <p:cNvSpPr txBox="1"/>
          <p:nvPr/>
        </p:nvSpPr>
        <p:spPr>
          <a:xfrm>
            <a:off x="2063750" y="1739122"/>
            <a:ext cx="13868399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5000" b="0" i="0" u="none" strike="noStrike" spc="-300" dirty="0">
                <a:solidFill>
                  <a:schemeClr val="accent3">
                    <a:lumMod val="60000"/>
                    <a:lumOff val="40000"/>
                  </a:schemeClr>
                </a:solidFill>
                <a:latin typeface="Kaisei HarunoUmi Bold"/>
              </a:rPr>
              <a:t>A Belgium Translator</a:t>
            </a:r>
          </a:p>
        </p:txBody>
      </p:sp>
    </p:spTree>
    <p:extLst>
      <p:ext uri="{BB962C8B-B14F-4D97-AF65-F5344CB8AC3E}">
        <p14:creationId xmlns:p14="http://schemas.microsoft.com/office/powerpoint/2010/main" val="3498285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76109-531C-C827-50C8-D6C4F787D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F4338B39-A649-D613-8798-F149AB48B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88" y="348716"/>
            <a:ext cx="17699912" cy="974778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E12FABD3-BE85-DCEC-CD1F-C3352E6D37DE}"/>
              </a:ext>
            </a:extLst>
          </p:cNvPr>
          <p:cNvSpPr txBox="1"/>
          <p:nvPr/>
        </p:nvSpPr>
        <p:spPr>
          <a:xfrm>
            <a:off x="5257800" y="706405"/>
            <a:ext cx="8962053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7100" b="0" i="0" u="none" strike="noStrike" spc="-300" dirty="0">
                <a:solidFill>
                  <a:schemeClr val="bg2"/>
                </a:solidFill>
                <a:latin typeface="Kaisei HarunoUmi Bold"/>
              </a:rPr>
              <a:t>Core Features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323B9C4-6BF7-AA9C-7F0D-3BA6FD7C2776}"/>
              </a:ext>
            </a:extLst>
          </p:cNvPr>
          <p:cNvSpPr txBox="1"/>
          <p:nvPr/>
        </p:nvSpPr>
        <p:spPr>
          <a:xfrm>
            <a:off x="5715000" y="679579"/>
            <a:ext cx="1371600" cy="104373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200" b="0" i="0" u="none" strike="noStrike" dirty="0">
                <a:solidFill>
                  <a:srgbClr val="FFFFFF"/>
                </a:solidFill>
                <a:latin typeface="Poppins SemiBold"/>
              </a:rPr>
              <a:t>02.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F88B1B0B-EE65-51A1-A1C5-6ED3330BD2A9}"/>
              </a:ext>
            </a:extLst>
          </p:cNvPr>
          <p:cNvSpPr txBox="1"/>
          <p:nvPr/>
        </p:nvSpPr>
        <p:spPr>
          <a:xfrm>
            <a:off x="762000" y="3311994"/>
            <a:ext cx="16471900" cy="531130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24499"/>
              </a:lnSpc>
            </a:pPr>
            <a:r>
              <a:rPr lang="en-US" altLang="ko-KR" sz="3200" b="1" dirty="0">
                <a:solidFill>
                  <a:schemeClr val="bg1"/>
                </a:solidFill>
              </a:rPr>
              <a:t>Language Selection</a:t>
            </a:r>
            <a:r>
              <a:rPr lang="en-US" altLang="ko-KR" sz="3200" dirty="0">
                <a:solidFill>
                  <a:schemeClr val="bg1"/>
                </a:solidFill>
              </a:rPr>
              <a:t>: Users can choose a target language from a dropdown menu, including Korean, English, Dutch, French, and German</a:t>
            </a:r>
          </a:p>
          <a:p>
            <a:pPr lvl="0">
              <a:lnSpc>
                <a:spcPct val="124499"/>
              </a:lnSpc>
            </a:pPr>
            <a:endParaRPr lang="en-US" sz="3200" b="0" i="0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200" b="1" dirty="0">
                <a:solidFill>
                  <a:schemeClr val="bg1"/>
                </a:solidFill>
              </a:rPr>
              <a:t>Text Input</a:t>
            </a:r>
            <a:r>
              <a:rPr lang="en-US" altLang="ko-KR" sz="3200" dirty="0">
                <a:solidFill>
                  <a:schemeClr val="bg1"/>
                </a:solidFill>
              </a:rPr>
              <a:t>: A text area allows users to enter the text they want to translate.</a:t>
            </a:r>
          </a:p>
          <a:p>
            <a:pPr lvl="0">
              <a:lnSpc>
                <a:spcPct val="124499"/>
              </a:lnSpc>
            </a:pPr>
            <a:endParaRPr lang="en-US" sz="3200" b="0" i="0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200" b="1" dirty="0">
                <a:solidFill>
                  <a:schemeClr val="bg1"/>
                </a:solidFill>
              </a:rPr>
              <a:t>Automatic Detection</a:t>
            </a:r>
            <a:r>
              <a:rPr lang="en-US" altLang="ko-KR" sz="3200" dirty="0">
                <a:solidFill>
                  <a:schemeClr val="bg1"/>
                </a:solidFill>
              </a:rPr>
              <a:t>: The extension automatically detects the source language of the text entered by the user.</a:t>
            </a:r>
          </a:p>
          <a:p>
            <a:pPr lvl="0">
              <a:lnSpc>
                <a:spcPct val="124499"/>
              </a:lnSpc>
            </a:pPr>
            <a:endParaRPr lang="en-US" sz="3200" b="0" i="0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200" b="1" dirty="0">
                <a:solidFill>
                  <a:schemeClr val="bg1"/>
                </a:solidFill>
              </a:rPr>
              <a:t>Instant Translation</a:t>
            </a:r>
            <a:r>
              <a:rPr lang="en-US" altLang="ko-KR" sz="3200" dirty="0">
                <a:solidFill>
                  <a:schemeClr val="bg1"/>
                </a:solidFill>
              </a:rPr>
              <a:t>: A single button click triggers the translation process and displays the result instantly.</a:t>
            </a:r>
            <a:endParaRPr lang="en-US" sz="3200" b="0" i="0" u="none" strike="noStrike" dirty="0">
              <a:solidFill>
                <a:schemeClr val="bg1"/>
              </a:solidFill>
              <a:latin typeface="Urbanist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5BB993A3-C451-8C62-34E4-07820B0F7278}"/>
              </a:ext>
            </a:extLst>
          </p:cNvPr>
          <p:cNvSpPr txBox="1"/>
          <p:nvPr/>
        </p:nvSpPr>
        <p:spPr>
          <a:xfrm>
            <a:off x="16522700" y="9207500"/>
            <a:ext cx="1003300" cy="304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endParaRPr lang="en-US" sz="1700" b="0" i="0" u="none" strike="noStrike" dirty="0">
              <a:solidFill>
                <a:srgbClr val="9E9E9E"/>
              </a:solidFill>
              <a:latin typeface="Urbanist Bold"/>
            </a:endParaRP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60603FF6-F0A7-3E2C-7653-1761B96051EF}"/>
              </a:ext>
            </a:extLst>
          </p:cNvPr>
          <p:cNvSpPr txBox="1"/>
          <p:nvPr/>
        </p:nvSpPr>
        <p:spPr>
          <a:xfrm>
            <a:off x="2063750" y="1739122"/>
            <a:ext cx="13868399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5000" b="0" i="0" u="none" strike="noStrike" spc="-300" dirty="0">
                <a:solidFill>
                  <a:schemeClr val="accent3">
                    <a:lumMod val="60000"/>
                    <a:lumOff val="40000"/>
                  </a:schemeClr>
                </a:solidFill>
                <a:latin typeface="Kaisei HarunoUmi Bold"/>
              </a:rPr>
              <a:t>Simple and Effective Translation</a:t>
            </a:r>
          </a:p>
        </p:txBody>
      </p:sp>
    </p:spTree>
    <p:extLst>
      <p:ext uri="{BB962C8B-B14F-4D97-AF65-F5344CB8AC3E}">
        <p14:creationId xmlns:p14="http://schemas.microsoft.com/office/powerpoint/2010/main" val="1565971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59D57-313C-D76E-6CFB-E01BC05BB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478728B0-D2E9-47F4-361C-A2D7EC989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88" y="348716"/>
            <a:ext cx="17699912" cy="974778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D3341C28-2DFE-D118-3BF1-0C7986138BB2}"/>
              </a:ext>
            </a:extLst>
          </p:cNvPr>
          <p:cNvSpPr txBox="1"/>
          <p:nvPr/>
        </p:nvSpPr>
        <p:spPr>
          <a:xfrm>
            <a:off x="5257800" y="706405"/>
            <a:ext cx="8962053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7100" spc="-300" dirty="0">
                <a:solidFill>
                  <a:schemeClr val="bg2"/>
                </a:solidFill>
                <a:latin typeface="Kaisei HarunoUmi Bold"/>
              </a:rPr>
              <a:t>How it Works</a:t>
            </a:r>
            <a:endParaRPr lang="en-US" sz="7100" b="0" i="0" u="none" strike="noStrike" spc="-300" dirty="0">
              <a:solidFill>
                <a:schemeClr val="bg2"/>
              </a:solidFill>
              <a:latin typeface="Kaisei HarunoUmi Bold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525AA903-276B-7939-9ADB-23668C793098}"/>
              </a:ext>
            </a:extLst>
          </p:cNvPr>
          <p:cNvSpPr txBox="1"/>
          <p:nvPr/>
        </p:nvSpPr>
        <p:spPr>
          <a:xfrm>
            <a:off x="5257800" y="657678"/>
            <a:ext cx="1600200" cy="104373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200" b="0" i="0" u="none" strike="noStrike" dirty="0">
                <a:solidFill>
                  <a:srgbClr val="FFFFFF"/>
                </a:solidFill>
                <a:latin typeface="Poppins SemiBold"/>
              </a:rPr>
              <a:t>03.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99B4AF3C-2E5C-F9D7-4FB9-EDD127A871BA}"/>
              </a:ext>
            </a:extLst>
          </p:cNvPr>
          <p:cNvSpPr txBox="1"/>
          <p:nvPr/>
        </p:nvSpPr>
        <p:spPr>
          <a:xfrm>
            <a:off x="762000" y="3311994"/>
            <a:ext cx="16471900" cy="531130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en-US" altLang="ko-KR" sz="3200" b="1" dirty="0">
                <a:solidFill>
                  <a:schemeClr val="bg1"/>
                </a:solidFill>
              </a:rPr>
              <a:t>Open Popup</a:t>
            </a:r>
            <a:r>
              <a:rPr lang="en-US" altLang="ko-KR" sz="3200" dirty="0">
                <a:solidFill>
                  <a:schemeClr val="bg1"/>
                </a:solidFill>
              </a:rPr>
              <a:t>: The user clicks the extension icon to open the popup window.</a:t>
            </a:r>
          </a:p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en-US" altLang="ko-KR" sz="3200" b="1" dirty="0">
                <a:solidFill>
                  <a:schemeClr val="bg1"/>
                </a:solidFill>
              </a:rPr>
              <a:t>Enter Text</a:t>
            </a:r>
            <a:r>
              <a:rPr lang="en-US" altLang="ko-KR" sz="3200" dirty="0">
                <a:solidFill>
                  <a:schemeClr val="bg1"/>
                </a:solidFill>
              </a:rPr>
              <a:t>: The user types or pastes text into the provided text area.</a:t>
            </a:r>
          </a:p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en-US" altLang="ko-KR" sz="3200" b="1" dirty="0">
                <a:solidFill>
                  <a:schemeClr val="bg1"/>
                </a:solidFill>
              </a:rPr>
              <a:t>Select Language</a:t>
            </a:r>
            <a:r>
              <a:rPr lang="en-US" altLang="ko-KR" sz="3200" dirty="0">
                <a:solidFill>
                  <a:schemeClr val="bg1"/>
                </a:solidFill>
              </a:rPr>
              <a:t>: The user selects a target language from the dropdown menu.</a:t>
            </a:r>
          </a:p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en-US" altLang="ko-KR" sz="3200" b="1" dirty="0">
                <a:solidFill>
                  <a:schemeClr val="bg1"/>
                </a:solidFill>
              </a:rPr>
              <a:t>Translate</a:t>
            </a:r>
            <a:r>
              <a:rPr lang="en-US" altLang="ko-KR" sz="3200" dirty="0">
                <a:solidFill>
                  <a:schemeClr val="bg1"/>
                </a:solidFill>
              </a:rPr>
              <a:t>: The user clicks the "Translate" button.</a:t>
            </a:r>
          </a:p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en-US" altLang="ko-KR" sz="3200" b="1" dirty="0">
                <a:solidFill>
                  <a:schemeClr val="bg1"/>
                </a:solidFill>
              </a:rPr>
              <a:t>Fetch Translation</a:t>
            </a:r>
            <a:r>
              <a:rPr lang="en-US" altLang="ko-KR" sz="3200" dirty="0">
                <a:solidFill>
                  <a:schemeClr val="bg1"/>
                </a:solidFill>
              </a:rPr>
              <a:t>: The </a:t>
            </a:r>
            <a:r>
              <a:rPr lang="en-US" altLang="ko-KR" sz="3200" b="1" i="1" dirty="0">
                <a:solidFill>
                  <a:schemeClr val="bg1"/>
                </a:solidFill>
              </a:rPr>
              <a:t>popup.js </a:t>
            </a:r>
            <a:r>
              <a:rPr lang="en-US" altLang="ko-KR" sz="3200" dirty="0">
                <a:solidFill>
                  <a:schemeClr val="bg1"/>
                </a:solidFill>
              </a:rPr>
              <a:t>script constructs a Google Translate URL and sends a request to the service.</a:t>
            </a:r>
          </a:p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en-US" altLang="ko-KR" sz="3200" b="1" dirty="0">
                <a:solidFill>
                  <a:schemeClr val="bg1"/>
                </a:solidFill>
              </a:rPr>
              <a:t>play Result</a:t>
            </a:r>
            <a:r>
              <a:rPr lang="en-US" altLang="ko-KR" sz="3200" dirty="0">
                <a:solidFill>
                  <a:schemeClr val="bg1"/>
                </a:solidFill>
              </a:rPr>
              <a:t>: The translated text is received as a JSON response and is displayed in the output area of the popup.</a:t>
            </a:r>
            <a:endParaRPr lang="en-US" sz="3200" b="1" i="1" u="none" strike="noStrike" dirty="0">
              <a:solidFill>
                <a:schemeClr val="bg1"/>
              </a:solidFill>
              <a:latin typeface="Urbanist Regular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A2B3D62C-DA98-85C9-A655-072424AF3F17}"/>
              </a:ext>
            </a:extLst>
          </p:cNvPr>
          <p:cNvSpPr txBox="1"/>
          <p:nvPr/>
        </p:nvSpPr>
        <p:spPr>
          <a:xfrm>
            <a:off x="16522700" y="9207500"/>
            <a:ext cx="1003300" cy="304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endParaRPr lang="en-US" sz="1700" b="0" i="0" u="none" strike="noStrike" dirty="0">
              <a:solidFill>
                <a:srgbClr val="9E9E9E"/>
              </a:solidFill>
              <a:latin typeface="Urbanist Bold"/>
            </a:endParaRP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F6F848C4-1BCA-4119-F9CC-2851D9F83ADF}"/>
              </a:ext>
            </a:extLst>
          </p:cNvPr>
          <p:cNvSpPr txBox="1"/>
          <p:nvPr/>
        </p:nvSpPr>
        <p:spPr>
          <a:xfrm>
            <a:off x="2063750" y="1739122"/>
            <a:ext cx="13868399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5000" b="0" i="0" u="none" strike="noStrike" spc="-300" dirty="0">
                <a:solidFill>
                  <a:schemeClr val="accent3">
                    <a:lumMod val="60000"/>
                    <a:lumOff val="40000"/>
                  </a:schemeClr>
                </a:solidFill>
                <a:latin typeface="Kaisei HarunoUmi Bold"/>
              </a:rPr>
              <a:t>The User Flow</a:t>
            </a:r>
          </a:p>
        </p:txBody>
      </p:sp>
    </p:spTree>
    <p:extLst>
      <p:ext uri="{BB962C8B-B14F-4D97-AF65-F5344CB8AC3E}">
        <p14:creationId xmlns:p14="http://schemas.microsoft.com/office/powerpoint/2010/main" val="2093728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131D81-4EA8-74A1-B792-4FF36C8DB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FFD63952-4AE5-AC36-2AAA-CE54B13AF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88" y="348716"/>
            <a:ext cx="17699912" cy="974778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5E2D2078-DE98-3321-237B-D434745066BA}"/>
              </a:ext>
            </a:extLst>
          </p:cNvPr>
          <p:cNvSpPr txBox="1"/>
          <p:nvPr/>
        </p:nvSpPr>
        <p:spPr>
          <a:xfrm>
            <a:off x="5257800" y="706405"/>
            <a:ext cx="8962053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7100" spc="-300" dirty="0">
                <a:solidFill>
                  <a:schemeClr val="bg2"/>
                </a:solidFill>
                <a:latin typeface="Kaisei HarunoUmi Bold"/>
              </a:rPr>
              <a:t>Technical Overview</a:t>
            </a:r>
            <a:endParaRPr lang="en-US" sz="7100" b="0" i="0" u="none" strike="noStrike" spc="-300" dirty="0">
              <a:solidFill>
                <a:schemeClr val="bg2"/>
              </a:solidFill>
              <a:latin typeface="Kaisei HarunoUmi Bold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325AA9D8-3DA5-F1A2-7A41-F2BE196C9C5C}"/>
              </a:ext>
            </a:extLst>
          </p:cNvPr>
          <p:cNvSpPr txBox="1"/>
          <p:nvPr/>
        </p:nvSpPr>
        <p:spPr>
          <a:xfrm>
            <a:off x="4267200" y="657678"/>
            <a:ext cx="1600200" cy="104373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200" b="0" i="0" u="none" strike="noStrike" dirty="0">
                <a:solidFill>
                  <a:srgbClr val="FFFFFF"/>
                </a:solidFill>
                <a:latin typeface="Poppins SemiBold"/>
              </a:rPr>
              <a:t>04.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F5246708-ADC5-A1F1-5ED0-DA84F36F924F}"/>
              </a:ext>
            </a:extLst>
          </p:cNvPr>
          <p:cNvSpPr txBox="1"/>
          <p:nvPr/>
        </p:nvSpPr>
        <p:spPr>
          <a:xfrm>
            <a:off x="762000" y="3311994"/>
            <a:ext cx="16471900" cy="531130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24499"/>
              </a:lnSpc>
            </a:pPr>
            <a:r>
              <a:rPr lang="en-US" altLang="ko-KR" sz="3200" b="1" dirty="0" err="1">
                <a:solidFill>
                  <a:schemeClr val="bg1"/>
                </a:solidFill>
              </a:rPr>
              <a:t>manifest.json</a:t>
            </a:r>
            <a:r>
              <a:rPr lang="en-US" altLang="ko-KR" sz="3200" dirty="0">
                <a:solidFill>
                  <a:schemeClr val="bg1"/>
                </a:solidFill>
              </a:rPr>
              <a:t>: This file serves as the blueprint for the extension, defining its name, version, description, and the popup file.</a:t>
            </a:r>
          </a:p>
          <a:p>
            <a:pPr lvl="0">
              <a:lnSpc>
                <a:spcPct val="124499"/>
              </a:lnSpc>
            </a:pPr>
            <a:endParaRPr lang="en-US" sz="3200" b="1" i="1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200" b="1" dirty="0">
                <a:solidFill>
                  <a:schemeClr val="bg1"/>
                </a:solidFill>
              </a:rPr>
              <a:t>popup.html</a:t>
            </a:r>
            <a:r>
              <a:rPr lang="en-US" altLang="ko-KR" sz="3200" dirty="0">
                <a:solidFill>
                  <a:schemeClr val="bg1"/>
                </a:solidFill>
              </a:rPr>
              <a:t>: This is the user interface of the extension, containing the text input area, language selection, and translation result display.</a:t>
            </a:r>
          </a:p>
          <a:p>
            <a:pPr lvl="0">
              <a:lnSpc>
                <a:spcPct val="124499"/>
              </a:lnSpc>
            </a:pPr>
            <a:endParaRPr lang="en-US" sz="3200" b="1" i="1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200" b="1" dirty="0">
                <a:solidFill>
                  <a:schemeClr val="bg1"/>
                </a:solidFill>
              </a:rPr>
              <a:t>popup.js</a:t>
            </a:r>
            <a:r>
              <a:rPr lang="en-US" altLang="ko-KR" sz="3200" dirty="0">
                <a:solidFill>
                  <a:schemeClr val="bg1"/>
                </a:solidFill>
              </a:rPr>
              <a:t>: This JavaScript file handles the core logic. It listens for user actions, fetches the translation from the Google Translate API via a URL, and updates the UI with the result.</a:t>
            </a:r>
          </a:p>
          <a:p>
            <a:pPr lvl="0">
              <a:lnSpc>
                <a:spcPct val="124499"/>
              </a:lnSpc>
            </a:pPr>
            <a:endParaRPr lang="en-US" sz="3200" b="1" i="1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200" b="1" dirty="0">
                <a:solidFill>
                  <a:schemeClr val="bg1"/>
                </a:solidFill>
              </a:rPr>
              <a:t>popup.css</a:t>
            </a:r>
            <a:r>
              <a:rPr lang="en-US" altLang="ko-KR" sz="3200" dirty="0">
                <a:solidFill>
                  <a:schemeClr val="bg1"/>
                </a:solidFill>
              </a:rPr>
              <a:t>: This file styles the user interface to ensure a clean and functional layout.</a:t>
            </a:r>
            <a:endParaRPr lang="en-US" sz="3200" b="1" i="1" u="none" strike="noStrike" dirty="0">
              <a:solidFill>
                <a:schemeClr val="bg1"/>
              </a:solidFill>
              <a:latin typeface="Urbanist Regular"/>
            </a:endParaRP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C8E67FF9-D813-262B-BEFE-EC4707E2E88D}"/>
              </a:ext>
            </a:extLst>
          </p:cNvPr>
          <p:cNvSpPr txBox="1"/>
          <p:nvPr/>
        </p:nvSpPr>
        <p:spPr>
          <a:xfrm>
            <a:off x="2063750" y="1739122"/>
            <a:ext cx="13868399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5000" b="0" i="0" u="none" strike="noStrike" spc="-300" dirty="0">
                <a:solidFill>
                  <a:schemeClr val="accent3">
                    <a:lumMod val="60000"/>
                    <a:lumOff val="40000"/>
                  </a:schemeClr>
                </a:solidFill>
                <a:latin typeface="Kaisei HarunoUmi Bold"/>
              </a:rPr>
              <a:t>The Engine Behind the Extension</a:t>
            </a:r>
          </a:p>
        </p:txBody>
      </p:sp>
    </p:spTree>
    <p:extLst>
      <p:ext uri="{BB962C8B-B14F-4D97-AF65-F5344CB8AC3E}">
        <p14:creationId xmlns:p14="http://schemas.microsoft.com/office/powerpoint/2010/main" val="2644181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F4E64-2E56-9560-4D1A-998FB0188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57AA0FA8-0E7E-CFA5-4377-E8B4A1D26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88" y="348716"/>
            <a:ext cx="17699912" cy="974778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30719C18-A318-9A2C-2FF8-95E0525CD328}"/>
              </a:ext>
            </a:extLst>
          </p:cNvPr>
          <p:cNvSpPr txBox="1"/>
          <p:nvPr/>
        </p:nvSpPr>
        <p:spPr>
          <a:xfrm>
            <a:off x="4662973" y="729990"/>
            <a:ext cx="8962053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7100" spc="-300" dirty="0">
                <a:solidFill>
                  <a:schemeClr val="bg2"/>
                </a:solidFill>
                <a:latin typeface="Kaisei HarunoUmi Bold"/>
              </a:rPr>
              <a:t>Code </a:t>
            </a:r>
            <a:r>
              <a:rPr lang="en-US" sz="7100" spc="-300" dirty="0" err="1">
                <a:solidFill>
                  <a:schemeClr val="bg2"/>
                </a:solidFill>
                <a:latin typeface="Kaisei HarunoUmi Bold"/>
              </a:rPr>
              <a:t>Hilight</a:t>
            </a:r>
            <a:endParaRPr lang="en-US" sz="7100" b="0" i="0" u="none" strike="noStrike" spc="-300" dirty="0">
              <a:solidFill>
                <a:schemeClr val="bg2"/>
              </a:solidFill>
              <a:latin typeface="Kaisei HarunoUmi Bold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365B9061-9E44-E5D5-A595-7B6D49C5DF47}"/>
              </a:ext>
            </a:extLst>
          </p:cNvPr>
          <p:cNvSpPr txBox="1"/>
          <p:nvPr/>
        </p:nvSpPr>
        <p:spPr>
          <a:xfrm>
            <a:off x="5029200" y="669470"/>
            <a:ext cx="1600200" cy="104373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200" b="0" i="0" u="none" strike="noStrike" dirty="0">
                <a:solidFill>
                  <a:srgbClr val="FFFFFF"/>
                </a:solidFill>
                <a:latin typeface="Poppins SemiBold"/>
              </a:rPr>
              <a:t>05.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397DAB84-C16C-1CA8-D2C9-0CF865680A64}"/>
              </a:ext>
            </a:extLst>
          </p:cNvPr>
          <p:cNvSpPr txBox="1"/>
          <p:nvPr/>
        </p:nvSpPr>
        <p:spPr>
          <a:xfrm>
            <a:off x="1054100" y="6143720"/>
            <a:ext cx="16471900" cy="531130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24499"/>
              </a:lnSpc>
            </a:pPr>
            <a:r>
              <a:rPr lang="en-US" sz="2500" b="1" i="1" u="none" strike="noStrike" dirty="0">
                <a:solidFill>
                  <a:schemeClr val="bg1"/>
                </a:solidFill>
                <a:latin typeface="Urbanist Regular"/>
              </a:rPr>
              <a:t>How i</a:t>
            </a:r>
            <a:r>
              <a:rPr lang="en-US" sz="2500" b="1" i="1" dirty="0">
                <a:solidFill>
                  <a:schemeClr val="bg1"/>
                </a:solidFill>
                <a:latin typeface="Urbanist Regular"/>
              </a:rPr>
              <a:t>t works :</a:t>
            </a:r>
          </a:p>
          <a:p>
            <a:pPr lvl="0">
              <a:lnSpc>
                <a:spcPct val="124499"/>
              </a:lnSpc>
            </a:pPr>
            <a:endParaRPr lang="en-US" sz="2500" b="1" i="1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2500" dirty="0">
                <a:solidFill>
                  <a:schemeClr val="bg1"/>
                </a:solidFill>
              </a:rPr>
              <a:t>A URL is built dynamically with the user's text </a:t>
            </a:r>
            <a:r>
              <a:rPr lang="en-US" altLang="ko-KR" sz="2500" b="1" i="1" dirty="0">
                <a:solidFill>
                  <a:schemeClr val="bg1"/>
                </a:solidFill>
              </a:rPr>
              <a:t>(</a:t>
            </a:r>
            <a:r>
              <a:rPr lang="en-US" altLang="ko-KR" sz="2500" b="1" i="1" dirty="0" err="1">
                <a:solidFill>
                  <a:schemeClr val="bg1"/>
                </a:solidFill>
              </a:rPr>
              <a:t>textToTranslate</a:t>
            </a:r>
            <a:r>
              <a:rPr lang="en-US" altLang="ko-KR" sz="2500" b="1" i="1" dirty="0">
                <a:solidFill>
                  <a:schemeClr val="bg1"/>
                </a:solidFill>
              </a:rPr>
              <a:t>) </a:t>
            </a:r>
            <a:r>
              <a:rPr lang="en-US" altLang="ko-KR" sz="2500" dirty="0">
                <a:solidFill>
                  <a:schemeClr val="bg1"/>
                </a:solidFill>
              </a:rPr>
              <a:t>and selected language </a:t>
            </a:r>
            <a:r>
              <a:rPr lang="en-US" altLang="ko-KR" sz="2500" b="1" i="1" dirty="0">
                <a:solidFill>
                  <a:schemeClr val="bg1"/>
                </a:solidFill>
              </a:rPr>
              <a:t>(</a:t>
            </a:r>
            <a:r>
              <a:rPr lang="en-US" altLang="ko-KR" sz="2500" b="1" i="1" dirty="0" err="1">
                <a:solidFill>
                  <a:schemeClr val="bg1"/>
                </a:solidFill>
              </a:rPr>
              <a:t>targetLang</a:t>
            </a:r>
            <a:r>
              <a:rPr lang="en-US" altLang="ko-KR" sz="2500" b="1" i="1" dirty="0">
                <a:solidFill>
                  <a:schemeClr val="bg1"/>
                </a:solidFill>
              </a:rPr>
              <a:t>)</a:t>
            </a:r>
          </a:p>
          <a:p>
            <a:pPr lvl="0">
              <a:lnSpc>
                <a:spcPct val="124499"/>
              </a:lnSpc>
            </a:pPr>
            <a:endParaRPr lang="en-US" sz="2500" b="1" i="1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2500" dirty="0">
                <a:solidFill>
                  <a:schemeClr val="bg1"/>
                </a:solidFill>
              </a:rPr>
              <a:t>The </a:t>
            </a:r>
            <a:r>
              <a:rPr lang="en-US" altLang="ko-KR" sz="2500" b="1" i="1" dirty="0">
                <a:solidFill>
                  <a:schemeClr val="bg1"/>
                </a:solidFill>
              </a:rPr>
              <a:t>fetch() </a:t>
            </a:r>
            <a:r>
              <a:rPr lang="en-US" altLang="ko-KR" sz="2500" dirty="0">
                <a:solidFill>
                  <a:schemeClr val="bg1"/>
                </a:solidFill>
              </a:rPr>
              <a:t>function sends an asynchronous request to the Google Translate API.</a:t>
            </a:r>
          </a:p>
          <a:p>
            <a:pPr lvl="0">
              <a:lnSpc>
                <a:spcPct val="124499"/>
              </a:lnSpc>
            </a:pPr>
            <a:endParaRPr lang="en-US" sz="2500" b="1" i="1" u="none" strike="noStrike" dirty="0">
              <a:solidFill>
                <a:schemeClr val="bg1"/>
              </a:solidFill>
              <a:latin typeface="Urbanist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2500" dirty="0">
                <a:solidFill>
                  <a:schemeClr val="bg1"/>
                </a:solidFill>
              </a:rPr>
              <a:t>The response, a JSON object, is parsed to extract the translated text, which is then displayed in the output div.</a:t>
            </a:r>
            <a:endParaRPr lang="en-US" sz="2500" b="1" i="1" u="none" strike="noStrike" dirty="0">
              <a:solidFill>
                <a:schemeClr val="bg1"/>
              </a:solidFill>
              <a:latin typeface="Urbanist Regular"/>
            </a:endParaRP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437BDD11-87F3-95A0-7FAC-479941174838}"/>
              </a:ext>
            </a:extLst>
          </p:cNvPr>
          <p:cNvSpPr txBox="1"/>
          <p:nvPr/>
        </p:nvSpPr>
        <p:spPr>
          <a:xfrm>
            <a:off x="2063750" y="1739122"/>
            <a:ext cx="13868399" cy="95729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1300"/>
              </a:lnSpc>
            </a:pPr>
            <a:r>
              <a:rPr lang="en-US" sz="5000" b="0" i="0" u="none" strike="noStrike" spc="-300" dirty="0">
                <a:solidFill>
                  <a:schemeClr val="accent3">
                    <a:lumMod val="60000"/>
                    <a:lumOff val="40000"/>
                  </a:schemeClr>
                </a:solidFill>
                <a:latin typeface="Kaisei HarunoUmi Bold"/>
              </a:rPr>
              <a:t>The Translation Logic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DBD891-DA55-6F1B-B083-CC6DAC36A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400" y="2686309"/>
            <a:ext cx="16667687" cy="308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90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38200" y="1714500"/>
            <a:ext cx="6858000" cy="309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86320"/>
              </a:lnSpc>
            </a:pPr>
            <a:r>
              <a:rPr lang="en-US" sz="10000" b="0" i="0" u="none" strike="noStrike" spc="-800" dirty="0">
                <a:solidFill>
                  <a:srgbClr val="FFFFFF"/>
                </a:solidFill>
                <a:latin typeface="Kaisei HarunoUmi Bold"/>
              </a:rPr>
              <a:t>Thank You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09600" y="3587750"/>
            <a:ext cx="9022702" cy="2641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24499"/>
              </a:lnSpc>
            </a:pPr>
            <a:r>
              <a:rPr lang="en-US" altLang="ko-KR" sz="5600" dirty="0">
                <a:solidFill>
                  <a:schemeClr val="bg1"/>
                </a:solidFill>
              </a:rPr>
              <a:t>Thank you for watching my PPTX. I hope everyone doesn't have any language difficulties</a:t>
            </a:r>
            <a:endParaRPr lang="en-US" sz="5600" b="0" i="0" u="none" strike="noStrike" dirty="0">
              <a:solidFill>
                <a:schemeClr val="bg1"/>
              </a:solidFill>
              <a:latin typeface="Urbanist Regula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541</Words>
  <Application>Microsoft Office PowerPoint</Application>
  <PresentationFormat>사용자 지정</PresentationFormat>
  <Paragraphs>68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Urbanist Bold</vt:lpstr>
      <vt:lpstr>Urbanist Light</vt:lpstr>
      <vt:lpstr>Calibri</vt:lpstr>
      <vt:lpstr>Arial</vt:lpstr>
      <vt:lpstr>Urbanist Regular</vt:lpstr>
      <vt:lpstr>Poppins SemiBold</vt:lpstr>
      <vt:lpstr>Kaisei HarunoUmi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Geun Woo Kim</cp:lastModifiedBy>
  <cp:revision>10</cp:revision>
  <dcterms:created xsi:type="dcterms:W3CDTF">2006-08-16T00:00:00Z</dcterms:created>
  <dcterms:modified xsi:type="dcterms:W3CDTF">2025-08-19T13:25:22Z</dcterms:modified>
</cp:coreProperties>
</file>

<file path=docProps/thumbnail.jpeg>
</file>